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38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13" r:id="rId17"/>
    <p:sldId id="316" r:id="rId18"/>
    <p:sldId id="317" r:id="rId19"/>
    <p:sldId id="314" r:id="rId20"/>
    <p:sldId id="318" r:id="rId21"/>
    <p:sldId id="278" r:id="rId22"/>
    <p:sldId id="327" r:id="rId23"/>
    <p:sldId id="328" r:id="rId24"/>
    <p:sldId id="329" r:id="rId25"/>
    <p:sldId id="330" r:id="rId26"/>
    <p:sldId id="321" r:id="rId27"/>
    <p:sldId id="331" r:id="rId28"/>
    <p:sldId id="332" r:id="rId29"/>
    <p:sldId id="333" r:id="rId30"/>
    <p:sldId id="334" r:id="rId31"/>
    <p:sldId id="279" r:id="rId32"/>
    <p:sldId id="326" r:id="rId33"/>
    <p:sldId id="259" r:id="rId34"/>
    <p:sldId id="323" r:id="rId35"/>
    <p:sldId id="322" r:id="rId36"/>
    <p:sldId id="324" r:id="rId37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5" autoAdjust="0"/>
    <p:restoredTop sz="92683" autoAdjust="0"/>
  </p:normalViewPr>
  <p:slideViewPr>
    <p:cSldViewPr snapToGrid="0" snapToObjects="1" showGuides="1">
      <p:cViewPr varScale="1">
        <p:scale>
          <a:sx n="90" d="100"/>
          <a:sy n="90" d="100"/>
        </p:scale>
        <p:origin x="232" y="568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11/02/2023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Let’s look at the picture to explain the topic in the field of object recognition tasks. From left to right we have: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 I will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the performance of specific WSOL methods for images with multiple object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 mechanisms for those WSOL methods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improve localization of multiple object instances in images</a:t>
            </a:r>
            <a:endParaRPr lang="en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B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312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979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0C622-1ED9-B7A7-DD2B-71727414C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CAM</a:t>
            </a:r>
          </a:p>
          <a:p>
            <a:pPr lvl="1"/>
            <a:r>
              <a:rPr lang="en-GB" dirty="0"/>
              <a:t>Baseline method requires specific CNN with GAP layer and modified FC layer</a:t>
            </a:r>
          </a:p>
          <a:p>
            <a:pPr lvl="1"/>
            <a:r>
              <a:rPr lang="en-GB" dirty="0"/>
              <a:t>Typically suffers drop in classification performance due to modified architecture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GradCAM</a:t>
            </a:r>
            <a:endParaRPr lang="en-GB" dirty="0"/>
          </a:p>
          <a:p>
            <a:pPr lvl="1"/>
            <a:r>
              <a:rPr lang="en-GB" dirty="0"/>
              <a:t>Generalization of CAM that doesn’t require modified CNN architecture.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 err="1"/>
              <a:t>ScoreCAM</a:t>
            </a:r>
            <a:endParaRPr lang="en-GB" dirty="0"/>
          </a:p>
          <a:p>
            <a:pPr lvl="1"/>
            <a:r>
              <a:rPr lang="en-GB" dirty="0"/>
              <a:t>More promising to capture features of multiple instances than </a:t>
            </a:r>
            <a:r>
              <a:rPr lang="en-GB" dirty="0" err="1"/>
              <a:t>GradCAM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MinMaxCAM</a:t>
            </a:r>
            <a:endParaRPr lang="en-GB" dirty="0"/>
          </a:p>
          <a:p>
            <a:pPr lvl="1"/>
            <a:r>
              <a:rPr lang="en-GB" dirty="0"/>
              <a:t>Better object coverage by regularization of the localization maps</a:t>
            </a:r>
          </a:p>
          <a:p>
            <a:pPr lvl="1"/>
            <a:r>
              <a:rPr lang="en-GB" dirty="0"/>
              <a:t>Regularization requires re-training</a:t>
            </a:r>
          </a:p>
          <a:p>
            <a:pPr marL="0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dirty="0"/>
              <a:t>VGG16</a:t>
            </a:r>
          </a:p>
          <a:p>
            <a:pPr lvl="1"/>
            <a:r>
              <a:rPr lang="en-BE" dirty="0"/>
              <a:t>Tends to focus on discriminative features</a:t>
            </a:r>
          </a:p>
          <a:p>
            <a:pPr lvl="1"/>
            <a:r>
              <a:rPr lang="en-BE" dirty="0"/>
              <a:t>Used in CAM, GradCAM, ScoreCAM, MinMaxCAM</a:t>
            </a:r>
          </a:p>
          <a:p>
            <a:pPr lvl="1"/>
            <a:r>
              <a:rPr lang="en-BE" dirty="0"/>
              <a:t>Pre-trained VGG16 model on ImageNet-1k for GradCAM and ScoreCAM</a:t>
            </a:r>
          </a:p>
          <a:p>
            <a:pPr lvl="1"/>
            <a:r>
              <a:rPr lang="en-BE" dirty="0"/>
              <a:t>VGG16-GAP variant required for CAM and MinMaxCAM</a:t>
            </a:r>
          </a:p>
          <a:p>
            <a:endParaRPr lang="en-BE" dirty="0"/>
          </a:p>
          <a:p>
            <a:r>
              <a:rPr lang="en-BE" dirty="0"/>
              <a:t>ResNet50</a:t>
            </a:r>
          </a:p>
          <a:p>
            <a:pPr lvl="1"/>
            <a:r>
              <a:rPr lang="en-BE" dirty="0"/>
              <a:t>More recent than VGG16</a:t>
            </a:r>
          </a:p>
          <a:p>
            <a:pPr lvl="1"/>
            <a:r>
              <a:rPr lang="en-BE" dirty="0"/>
              <a:t>Used in MinMaxCAM paper</a:t>
            </a:r>
          </a:p>
          <a:p>
            <a:pPr lvl="1"/>
            <a:r>
              <a:rPr lang="en-BE" dirty="0"/>
              <a:t>Has GAP layer: Unmodified architecture for all CAM methods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(Synthetic)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6" y="2355742"/>
            <a:ext cx="8392523" cy="364093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Synthetic dataset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Based on paper</a:t>
            </a:r>
          </a:p>
          <a:p>
            <a:pPr lvl="1"/>
            <a:r>
              <a:rPr lang="en-GB" dirty="0"/>
              <a:t>“Quantifying </a:t>
            </a:r>
            <a:r>
              <a:rPr lang="en-GB" dirty="0" err="1"/>
              <a:t>Explainability</a:t>
            </a:r>
            <a:r>
              <a:rPr lang="en-GB" dirty="0"/>
              <a:t> of Saliency Methods in Deep Neural Network</a:t>
            </a:r>
          </a:p>
          <a:p>
            <a:pPr lvl="1"/>
            <a:r>
              <a:rPr lang="en-GB" dirty="0"/>
              <a:t>9 classes</a:t>
            </a:r>
          </a:p>
          <a:p>
            <a:pPr lvl="1"/>
            <a:r>
              <a:rPr lang="en-GB" dirty="0"/>
              <a:t>Single instance</a:t>
            </a:r>
          </a:p>
          <a:p>
            <a:r>
              <a:rPr lang="en-GB" dirty="0"/>
              <a:t>Configurable parameters</a:t>
            </a:r>
          </a:p>
          <a:p>
            <a:pPr lvl="1"/>
            <a:r>
              <a:rPr lang="en-GB" dirty="0"/>
              <a:t>Image size: 512x512</a:t>
            </a:r>
          </a:p>
          <a:p>
            <a:pPr lvl="1"/>
            <a:r>
              <a:rPr lang="en-GB" dirty="0"/>
              <a:t>Instance count: 1..4</a:t>
            </a:r>
          </a:p>
          <a:p>
            <a:pPr lvl="1"/>
            <a:r>
              <a:rPr lang="en-GB" dirty="0"/>
              <a:t>Disjunct or overlapping instances</a:t>
            </a:r>
          </a:p>
          <a:p>
            <a:pPr lvl="1"/>
            <a:r>
              <a:rPr lang="en-GB" dirty="0"/>
              <a:t>Optional background</a:t>
            </a:r>
          </a:p>
          <a:p>
            <a:r>
              <a:rPr lang="en-GB" dirty="0"/>
              <a:t>Ground truth labels</a:t>
            </a:r>
          </a:p>
          <a:p>
            <a:pPr lvl="1"/>
            <a:r>
              <a:rPr lang="en-GB" dirty="0"/>
              <a:t>Segmentation masks for more accurate performance measurement</a:t>
            </a:r>
          </a:p>
          <a:p>
            <a:pPr lvl="1"/>
            <a:r>
              <a:rPr lang="en-GB" dirty="0"/>
              <a:t>Bounding boxes for localization of multiple instances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7B3D-5260-DBFB-0D91-4ABC2307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307" y="2355742"/>
            <a:ext cx="18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8E5F6-0D11-4FE2-1B94-189B63FF8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07" y="4196673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12AC4-E279-F9BC-9C6F-BD2D13643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23" b="82746"/>
          <a:stretch/>
        </p:blipFill>
        <p:spPr>
          <a:xfrm>
            <a:off x="623887" y="1350115"/>
            <a:ext cx="7024466" cy="7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5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(ImageNet-1k)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Used in all papers: CAM, Grad-CAM,  </a:t>
            </a:r>
            <a:r>
              <a:rPr lang="en-GB" dirty="0" err="1"/>
              <a:t>ScoreCAM</a:t>
            </a:r>
            <a:r>
              <a:rPr lang="en-GB" dirty="0"/>
              <a:t>, </a:t>
            </a:r>
            <a:r>
              <a:rPr lang="en-GB" dirty="0" err="1"/>
              <a:t>MinMaxCAM</a:t>
            </a:r>
            <a:endParaRPr lang="en-GB" dirty="0"/>
          </a:p>
          <a:p>
            <a:r>
              <a:rPr lang="en-GB" dirty="0"/>
              <a:t>Ground-truth labels available for multi-instance WSOL</a:t>
            </a:r>
          </a:p>
          <a:p>
            <a:pPr lvl="1"/>
            <a:r>
              <a:rPr lang="en-GB" dirty="0"/>
              <a:t>Single class label per image</a:t>
            </a:r>
          </a:p>
          <a:p>
            <a:pPr lvl="1"/>
            <a:r>
              <a:rPr lang="en-GB" dirty="0"/>
              <a:t>Bounding boxes for all object instances in image (ILSVRC 2012)</a:t>
            </a:r>
          </a:p>
          <a:p>
            <a:r>
              <a:rPr lang="en-GB" dirty="0"/>
              <a:t>Training set: 1.2M images</a:t>
            </a:r>
          </a:p>
          <a:p>
            <a:pPr lvl="1"/>
            <a:r>
              <a:rPr lang="en-GB" dirty="0"/>
              <a:t>Propose to use subset of ImageNet-1k to limit computational requirements</a:t>
            </a:r>
          </a:p>
          <a:p>
            <a:r>
              <a:rPr lang="en-GB" dirty="0"/>
              <a:t>Test set: 50k images</a:t>
            </a:r>
          </a:p>
          <a:p>
            <a:pPr lvl="1"/>
            <a:r>
              <a:rPr lang="en-GB" dirty="0"/>
              <a:t>Use ImageNet-1k validation set as test set has no GT labels</a:t>
            </a:r>
          </a:p>
          <a:p>
            <a:r>
              <a:rPr lang="en-GB" dirty="0"/>
              <a:t>Validation set: 10K images from ImageNetV2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5ED7F-AB26-0FFD-F0F2-C8E1743B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734479"/>
            <a:ext cx="28575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9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9C2175-70CC-20EB-B438-5FA3C391DB89}"/>
              </a:ext>
            </a:extLst>
          </p:cNvPr>
          <p:cNvGrpSpPr/>
          <p:nvPr/>
        </p:nvGrpSpPr>
        <p:grpSpPr>
          <a:xfrm>
            <a:off x="779777" y="3429000"/>
            <a:ext cx="10826530" cy="2156136"/>
            <a:chOff x="779777" y="1412507"/>
            <a:chExt cx="10826530" cy="2156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F02693-9675-C50E-A167-7DE15045C101}"/>
                    </a:ext>
                  </a:extLst>
                </p:cNvPr>
                <p:cNvSpPr txBox="1"/>
                <p:nvPr/>
              </p:nvSpPr>
              <p:spPr>
                <a:xfrm>
                  <a:off x="779777" y="1412507"/>
                  <a:ext cx="7077684" cy="11254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algn="l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𝐵𝑜𝑥𝐴𝑐𝑐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box>
                        <m:box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24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𝑏𝑜𝑥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400" b="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  <m:r>
                                        <a:rPr lang="en-US" sz="24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4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a14:m>
                  <a:endParaRPr lang="en-BE" sz="2400" b="1" dirty="0">
                    <a:solidFill>
                      <a:schemeClr val="tx1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F02693-9675-C50E-A167-7DE15045C1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77" y="1412507"/>
                  <a:ext cx="7077684" cy="1125427"/>
                </a:xfrm>
                <a:prstGeom prst="rect">
                  <a:avLst/>
                </a:prstGeom>
                <a:blipFill>
                  <a:blip r:embed="rId2"/>
                  <a:stretch>
                    <a:fillRect t="-24719" b="-50562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B8779B-4121-77AF-784B-E56599ABCA6E}"/>
                    </a:ext>
                  </a:extLst>
                </p:cNvPr>
                <p:cNvSpPr txBox="1"/>
                <p:nvPr/>
              </p:nvSpPr>
              <p:spPr>
                <a:xfrm>
                  <a:off x="8203994" y="1897594"/>
                  <a:ext cx="3402313" cy="16710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GB" sz="1600" dirty="0">
                      <a:latin typeface="+mn-lt"/>
                    </a:rPr>
                    <a:t>	GT boxes in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CAM score map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r>
                    <a:rPr lang="en-GB" sz="1600" b="0" dirty="0">
                      <a:latin typeface="+mn-lt"/>
                    </a:rPr>
                    <a:t>	</a:t>
                  </a:r>
                  <a:r>
                    <a:rPr lang="en-GB" sz="1600" dirty="0">
                      <a:latin typeface="+mn-lt"/>
                    </a:rPr>
                    <a:t>GT box count in dataset</a:t>
                  </a:r>
                  <a:endParaRPr lang="en-GB" sz="1600" b="0" dirty="0">
                    <a:latin typeface="+mn-lt"/>
                  </a:endParaRPr>
                </a:p>
                <a:p>
                  <a:pPr marL="179388" lvl="1">
                    <a:tabLst>
                      <a:tab pos="1016000" algn="l"/>
                    </a:tabLst>
                  </a:pPr>
                  <a:r>
                    <a:rPr lang="en-GB" sz="1600" dirty="0">
                      <a:latin typeface="+mn-lt"/>
                    </a:rPr>
                    <a:t>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GT box count in image n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GB" sz="1600" dirty="0">
                      <a:latin typeface="+mn-lt"/>
                    </a:rPr>
                    <a:t>	CAM binarization threshold</a:t>
                  </a:r>
                </a:p>
                <a:p>
                  <a:pPr marL="179388" lvl="1">
                    <a:tabLst>
                      <a:tab pos="1016000" algn="l"/>
                    </a:tabLst>
                  </a:pPr>
                  <a14:m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GB" sz="1600" dirty="0">
                      <a:latin typeface="+mn-lt"/>
                    </a:rPr>
                    <a:t>	IOU threshold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EB8779B-4121-77AF-784B-E56599ABC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94" y="1897594"/>
                  <a:ext cx="3402313" cy="1671049"/>
                </a:xfrm>
                <a:prstGeom prst="rect">
                  <a:avLst/>
                </a:prstGeom>
                <a:blipFill>
                  <a:blip r:embed="rId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60CC5B-2F08-BE1F-3607-4AF1E88CE900}"/>
                    </a:ext>
                  </a:extLst>
                </p:cNvPr>
                <p:cNvSpPr txBox="1"/>
                <p:nvPr/>
              </p:nvSpPr>
              <p:spPr>
                <a:xfrm>
                  <a:off x="779778" y="2785643"/>
                  <a:ext cx="5025600" cy="783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79388" lvl="1">
                    <a:tabLst>
                      <a:tab pos="2930525" algn="l"/>
                    </a:tabLst>
                  </a:pP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𝑏𝑜𝑥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GT boxes in image n</a:t>
                  </a:r>
                </a:p>
                <a:p>
                  <a:pPr marL="179388" lvl="1">
                    <a:tabLst>
                      <a:tab pos="2930525" algn="l"/>
                    </a:tabLst>
                  </a:pP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𝐼𝑜𝑈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𝑏𝑜𝑥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a14:m>
                  <a:r>
                    <a:rPr lang="en-GB" sz="1600" dirty="0">
                      <a:latin typeface="+mn-lt"/>
                    </a:rPr>
                    <a:t>	Best IOU with GT box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60CC5B-2F08-BE1F-3607-4AF1E88CE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78" y="2785643"/>
                  <a:ext cx="5025600" cy="783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7" y="2677542"/>
            <a:ext cx="2622642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BE" sz="16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hreshold-independent</a:t>
            </a:r>
          </a:p>
        </p:txBody>
      </p:sp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ground-truth masks are available</a:t>
                </a: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9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800" dirty="0"/>
                  <a:t>Pixel-wise recall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800" dirty="0"/>
                  <a:t>Pixel average precision		</a:t>
                </a:r>
                <a14:m>
                  <m:oMath xmlns:m="http://schemas.openxmlformats.org/officeDocument/2006/math">
                    <m:r>
                      <a:rPr lang="nl-BE" sz="18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8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8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8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800" b="0" dirty="0"/>
              </a:p>
              <a:p>
                <a:pPr lvl="1"/>
                <a:r>
                  <a:rPr lang="en-GB" sz="1400" b="0" dirty="0"/>
                  <a:t>AUC of the pixel-wise PR</a:t>
                </a:r>
                <a:r>
                  <a:rPr lang="en-GB" sz="1400" dirty="0"/>
                  <a:t> </a:t>
                </a:r>
                <a:r>
                  <a:rPr lang="en-GB" sz="1400" b="0" dirty="0"/>
                  <a:t>curve</a:t>
                </a:r>
              </a:p>
              <a:p>
                <a:pPr lvl="1"/>
                <a:r>
                  <a:rPr lang="en-GB" sz="14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2083" t="-3485" b="-29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with most intensity are extracted first with operational CAM threshold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CAM score map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Repeat 1.</a:t>
            </a:r>
          </a:p>
          <a:p>
            <a:pPr lvl="1"/>
            <a:r>
              <a:rPr lang="en-GB" dirty="0"/>
              <a:t>Possible stop criterion: </a:t>
            </a:r>
          </a:p>
          <a:p>
            <a:pPr lvl="2"/>
            <a:r>
              <a:rPr lang="en-GB" dirty="0"/>
              <a:t>No bounding boxes are found</a:t>
            </a:r>
          </a:p>
          <a:p>
            <a:pPr lvl="2"/>
            <a:r>
              <a:rPr lang="en-GB" dirty="0"/>
              <a:t>Minimum CAM threshold reached.</a:t>
            </a:r>
          </a:p>
          <a:p>
            <a:pPr lvl="2"/>
            <a:r>
              <a:rPr lang="en-GB" dirty="0"/>
              <a:t>Prediction score drop threshold reached when modified CAM score map fed to network.</a:t>
            </a:r>
          </a:p>
        </p:txBody>
      </p:sp>
    </p:spTree>
    <p:extLst>
      <p:ext uri="{BB962C8B-B14F-4D97-AF65-F5344CB8AC3E}">
        <p14:creationId xmlns:p14="http://schemas.microsoft.com/office/powerpoint/2010/main" val="238934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29396"/>
              </p:ext>
            </p:extLst>
          </p:nvPr>
        </p:nvGraphicFramePr>
        <p:xfrm>
          <a:off x="1897588" y="1576629"/>
          <a:ext cx="839682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MaxBoxAccV3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4820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SYNTHETIC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178114"/>
              </p:ext>
            </p:extLst>
          </p:nvPr>
        </p:nvGraphicFramePr>
        <p:xfrm>
          <a:off x="1897588" y="1576629"/>
          <a:ext cx="839682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PxAP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4820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/>
                        <a:t>13.05</a:t>
                      </a:r>
                      <a:endParaRPr lang="en-B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38.97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69.24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Box accuracy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F209F-991C-4CAB-8DFD-7A044F13F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3998476"/>
            <a:ext cx="319015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71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B716C9-D89B-BF46-8F6E-BBA6D1A4E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62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53391" y="2122223"/>
            <a:ext cx="5307799" cy="2139811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Helvetica" pitchFamily="2" charset="0"/>
              </a:rPr>
              <a:t>Best localization performance</a:t>
            </a:r>
          </a:p>
          <a:p>
            <a:pPr marL="0" indent="0">
              <a:buNone/>
            </a:pPr>
            <a:endParaRPr lang="en-GB" dirty="0">
              <a:latin typeface="Helvetica" pitchFamily="2" charset="0"/>
            </a:endParaRPr>
          </a:p>
          <a:p>
            <a:r>
              <a:rPr lang="en-GB" dirty="0">
                <a:latin typeface="Helvetica" pitchFamily="2" charset="0"/>
              </a:rPr>
              <a:t>Achieved at earlier epochs than best classification performance</a:t>
            </a:r>
          </a:p>
          <a:p>
            <a:r>
              <a:rPr lang="en-GB" dirty="0">
                <a:latin typeface="Helvetica" pitchFamily="2" charset="0"/>
              </a:rPr>
              <a:t>Classification training hurts localization performance</a:t>
            </a:r>
          </a:p>
          <a:p>
            <a:r>
              <a:rPr lang="en-GB" dirty="0">
                <a:latin typeface="Helvetica" pitchFamily="2" charset="0"/>
              </a:rPr>
              <a:t>In line with Choe et al, 2020b</a:t>
            </a:r>
            <a:endParaRPr lang="en-GB" dirty="0">
              <a:effectLst/>
              <a:latin typeface="Helvetica" pitchFamily="2" charset="0"/>
            </a:endParaRPr>
          </a:p>
          <a:p>
            <a:endParaRPr lang="en-BE" dirty="0"/>
          </a:p>
          <a:p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64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80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994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9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CAM method benchmarking for ImageNet-1k dataset</a:t>
            </a:r>
          </a:p>
          <a:p>
            <a:r>
              <a:rPr lang="en-BE" dirty="0"/>
              <a:t>Localization improvements using iterative bounding box extraction</a:t>
            </a:r>
          </a:p>
          <a:p>
            <a:r>
              <a:rPr lang="en-BE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Context: Object recognition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r>
              <a:rPr lang="en-GB" dirty="0"/>
              <a:t>… Requires costly human labelling of bounding boxes</a:t>
            </a:r>
          </a:p>
          <a:p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deep learning method of WSOL</a:t>
            </a:r>
          </a:p>
          <a:p>
            <a:r>
              <a:rPr lang="en-GB" dirty="0"/>
              <a:t>Feature activations in higher layers used to localize objects</a:t>
            </a:r>
          </a:p>
          <a:p>
            <a:pPr lvl="1"/>
            <a:r>
              <a:rPr lang="en-GB" dirty="0"/>
              <a:t>More related to object category</a:t>
            </a:r>
          </a:p>
          <a:p>
            <a:pPr lvl="1"/>
            <a:r>
              <a:rPr lang="en-GB" dirty="0"/>
              <a:t>Loss of spatial accuracy due to lower resolution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discriminative parts of object: Object partly localized</a:t>
            </a:r>
          </a:p>
          <a:p>
            <a:pPr lvl="1"/>
            <a:r>
              <a:rPr lang="en-GB" dirty="0"/>
              <a:t>Parts in background may activate and be recognized as object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2"/>
            <a:r>
              <a:rPr lang="en-GB" dirty="0"/>
              <a:t>E.g. region regularization (</a:t>
            </a:r>
            <a:r>
              <a:rPr lang="en-GB" dirty="0" err="1"/>
              <a:t>MinMaxCAM</a:t>
            </a:r>
            <a:r>
              <a:rPr lang="en-GB" dirty="0"/>
              <a:t>), gradient-weighted CAM (</a:t>
            </a:r>
            <a:r>
              <a:rPr lang="en-GB" dirty="0" err="1"/>
              <a:t>GradCAM</a:t>
            </a:r>
            <a:r>
              <a:rPr lang="en-GB" dirty="0"/>
              <a:t>), score-weighted CAM (</a:t>
            </a:r>
            <a:r>
              <a:rPr lang="en-GB" dirty="0" err="1"/>
              <a:t>ScoreCAM</a:t>
            </a:r>
            <a:r>
              <a:rPr lang="en-GB" dirty="0"/>
              <a:t>). </a:t>
            </a:r>
          </a:p>
          <a:p>
            <a:pPr lvl="1"/>
            <a:r>
              <a:rPr lang="en-GB" dirty="0"/>
              <a:t>Large field of research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object in image</a:t>
            </a:r>
          </a:p>
          <a:p>
            <a:r>
              <a:rPr lang="en-BE" sz="3600" dirty="0"/>
              <a:t>No prior-art for multiple instance WSOL!</a:t>
            </a:r>
          </a:p>
          <a:p>
            <a:r>
              <a:rPr lang="en-BE" sz="3600" dirty="0"/>
              <a:t>No evaluation protocol for multiple object instances</a:t>
            </a:r>
          </a:p>
          <a:p>
            <a:pPr marL="0" indent="0">
              <a:buNone/>
            </a:pPr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weakly supervised object localization using CAM-methods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research</a:t>
            </a:r>
          </a:p>
          <a:p>
            <a:pPr lvl="1"/>
            <a:r>
              <a:rPr lang="en-GB" dirty="0"/>
              <a:t>Define novel evaluation metrics for multi-instance WSOL</a:t>
            </a:r>
          </a:p>
          <a:p>
            <a:pPr lvl="1"/>
            <a:r>
              <a:rPr lang="en-GB" dirty="0"/>
              <a:t>Benchmark multi-instance localization on specific CAM methods</a:t>
            </a:r>
          </a:p>
          <a:p>
            <a:pPr lvl="1"/>
            <a:r>
              <a:rPr lang="en-GB" dirty="0"/>
              <a:t>Investigate improvements for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10256</TotalTime>
  <Words>1180</Words>
  <Application>Microsoft Macintosh PowerPoint</Application>
  <PresentationFormat>Widescreen</PresentationFormat>
  <Paragraphs>321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Context: Object recognition tasks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Multiple-instance WSOL - Localization</vt:lpstr>
      <vt:lpstr>Multiple-instance WSOL – Datasets (Synthetic)</vt:lpstr>
      <vt:lpstr>Multiple-instance WSOL – Datasets (ImageNet-1k)</vt:lpstr>
      <vt:lpstr>Metrics – MaxBoxAccV3</vt:lpstr>
      <vt:lpstr>Multiple-instance WSOL - Metrics</vt:lpstr>
      <vt:lpstr>Multiple-instance WSOL - Improvements</vt:lpstr>
      <vt:lpstr>Experiments</vt:lpstr>
      <vt:lpstr>Localization performance – MaxBoxAccV3</vt:lpstr>
      <vt:lpstr>Localization performance – SYNTHETIC dataset</vt:lpstr>
      <vt:lpstr>Box accuracy at varying CAM thresholds</vt:lpstr>
      <vt:lpstr>Precision-Recall at varying CAM thresholds</vt:lpstr>
      <vt:lpstr>Learning curves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  <vt:lpstr>Next steps</vt:lpstr>
      <vt:lpstr>Next steps</vt:lpstr>
      <vt:lpstr>PowerPoint Presentation</vt:lpstr>
      <vt:lpstr>Backup</vt:lpstr>
      <vt:lpstr>CAM pixel value distributions</vt:lpstr>
      <vt:lpstr>Cumulative distribution function (CDF)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340</cp:revision>
  <dcterms:created xsi:type="dcterms:W3CDTF">2020-12-07T09:05:54Z</dcterms:created>
  <dcterms:modified xsi:type="dcterms:W3CDTF">2023-02-11T22:58:59Z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